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2" r:id="rId4"/>
    <p:sldId id="260" r:id="rId5"/>
    <p:sldId id="263" r:id="rId6"/>
    <p:sldId id="261" r:id="rId7"/>
    <p:sldId id="271" r:id="rId8"/>
    <p:sldId id="265" r:id="rId9"/>
    <p:sldId id="264" r:id="rId10"/>
    <p:sldId id="266" r:id="rId11"/>
    <p:sldId id="267" r:id="rId12"/>
    <p:sldId id="272" r:id="rId13"/>
    <p:sldId id="268" r:id="rId14"/>
    <p:sldId id="269" r:id="rId15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72"/>
    <p:restoredTop sz="94674"/>
  </p:normalViewPr>
  <p:slideViewPr>
    <p:cSldViewPr>
      <p:cViewPr varScale="1">
        <p:scale>
          <a:sx n="64" d="100"/>
          <a:sy n="64" d="100"/>
        </p:scale>
        <p:origin x="960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D0EF94-199A-5943-A0BD-16D9AA1CAD2C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97E82-CD2D-7145-9322-47EBD5B66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68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14628" y="2062733"/>
            <a:ext cx="6714743" cy="10020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12/3/2017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4D4D4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12/3/2017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12/3/2017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12/3/2017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12/3/2017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68553" y="589279"/>
            <a:ext cx="8406892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85089" y="2982595"/>
            <a:ext cx="5272405" cy="17697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4D4D4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12/3/2017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400347" y="2286000"/>
            <a:ext cx="761695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Electronic Medical</a:t>
            </a:r>
          </a:p>
          <a:p>
            <a:pPr algn="ctr"/>
            <a:r>
              <a:rPr lang="en-US" sz="5400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Record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96000" y="5257800"/>
            <a:ext cx="22686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b="1" dirty="0"/>
          </a:p>
          <a:p>
            <a:r>
              <a:rPr lang="en-IN" b="1" dirty="0" err="1"/>
              <a:t>Akshaya</a:t>
            </a:r>
            <a:r>
              <a:rPr lang="en-IN" b="1" dirty="0"/>
              <a:t> Suresh</a:t>
            </a:r>
          </a:p>
          <a:p>
            <a:r>
              <a:rPr lang="en-IN" b="1" dirty="0" err="1"/>
              <a:t>Krupa</a:t>
            </a:r>
            <a:r>
              <a:rPr lang="en-IN" b="1" dirty="0"/>
              <a:t> Shankar</a:t>
            </a:r>
          </a:p>
          <a:p>
            <a:r>
              <a:rPr lang="en-IN" b="1" dirty="0" err="1"/>
              <a:t>Niranjhani</a:t>
            </a:r>
            <a:r>
              <a:rPr lang="en-IN" b="1" dirty="0"/>
              <a:t> </a:t>
            </a:r>
            <a:r>
              <a:rPr lang="en-IN" b="1" dirty="0" err="1"/>
              <a:t>Vasudevan</a:t>
            </a:r>
            <a:endParaRPr lang="en-IN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SCREEN SHOTS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A7EC32-AB89-43B8-BB7B-ADCF14975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089" y="1524001"/>
            <a:ext cx="8647800" cy="307777"/>
          </a:xfrm>
        </p:spPr>
        <p:txBody>
          <a:bodyPr/>
          <a:lstStyle/>
          <a:p>
            <a:r>
              <a:rPr lang="en-US" dirty="0"/>
              <a:t>Blood Bank Registration</a:t>
            </a:r>
            <a:endParaRPr lang="hi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F7D3FF-C20E-4F32-9AD1-906A8EF73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89" y="2133600"/>
            <a:ext cx="8647800" cy="433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46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SCREEN SHOTS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768B24-FD4A-42F6-954A-EF28506CB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4278" y="1509811"/>
            <a:ext cx="5272405" cy="307777"/>
          </a:xfrm>
        </p:spPr>
        <p:txBody>
          <a:bodyPr/>
          <a:lstStyle/>
          <a:p>
            <a:r>
              <a:rPr lang="en-US" dirty="0"/>
              <a:t>Requests from Blood Bank</a:t>
            </a:r>
            <a:endParaRPr lang="hi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B59CA3-93ED-48C2-A5A5-176C0C009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27" y="2057400"/>
            <a:ext cx="8775444" cy="4693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0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288A3-14A5-4793-88DB-8B7F39FB9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553" y="589279"/>
            <a:ext cx="8406892" cy="369332"/>
          </a:xfrm>
        </p:spPr>
        <p:txBody>
          <a:bodyPr/>
          <a:lstStyle/>
          <a:p>
            <a:r>
              <a:rPr lang="en-US" dirty="0"/>
              <a:t>						SCREEN SHOTS</a:t>
            </a:r>
            <a:endParaRPr lang="hi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CA3956-8807-467D-B01E-F92EB45B4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1" y="1524000"/>
            <a:ext cx="8534400" cy="307777"/>
          </a:xfrm>
        </p:spPr>
        <p:txBody>
          <a:bodyPr/>
          <a:lstStyle/>
          <a:p>
            <a:r>
              <a:rPr lang="en-US" dirty="0"/>
              <a:t>Campaign set-up</a:t>
            </a:r>
            <a:endParaRPr lang="hi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892744-0F14-4454-AF59-CCA836784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1913984"/>
            <a:ext cx="8775445" cy="493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726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19400" y="3048000"/>
            <a:ext cx="3352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latin typeface="Arial Hebrew" charset="-79"/>
                <a:ea typeface="Arial Hebrew" charset="-79"/>
                <a:cs typeface="Arial Hebrew" charset="-79"/>
              </a:rPr>
              <a:t>      DEMO</a:t>
            </a:r>
            <a:endParaRPr lang="en-US" sz="4000" dirty="0">
              <a:latin typeface="Arial Hebrew" charset="-79"/>
              <a:ea typeface="Arial Hebrew" charset="-79"/>
              <a:cs typeface="Arial Hebrew" charset="-79"/>
            </a:endParaRPr>
          </a:p>
          <a:p>
            <a:r>
              <a:rPr lang="en-US" sz="4000" dirty="0">
                <a:latin typeface="Arial Hebrew" charset="-79"/>
                <a:ea typeface="Arial Hebrew" charset="-79"/>
                <a:cs typeface="Arial Hebrew" charset="-79"/>
              </a:rPr>
              <a:t>(Best features)</a:t>
            </a:r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56347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438400"/>
            <a:ext cx="4419600" cy="294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19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6725" y="428374"/>
            <a:ext cx="5859145" cy="38279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WHAT IS MEDICAL RECORD</a:t>
            </a:r>
            <a:r>
              <a:rPr spc="-50" dirty="0"/>
              <a:t> </a:t>
            </a:r>
            <a:r>
              <a:rPr dirty="0"/>
              <a:t>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4800" y="1836076"/>
            <a:ext cx="8561070" cy="139204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6985" indent="-342900" algn="just">
              <a:lnSpc>
                <a:spcPct val="100000"/>
              </a:lnSpc>
              <a:spcBef>
                <a:spcPts val="95"/>
              </a:spcBef>
              <a:buFont typeface="Arial" charset="0"/>
              <a:buChar char="•"/>
            </a:pPr>
            <a:r>
              <a:rPr lang="en-US" sz="2200" dirty="0">
                <a:latin typeface="Arial"/>
                <a:cs typeface="Arial"/>
              </a:rPr>
              <a:t>A Medical Record is a record that an hospital maintains after every treatment, every visit to the hospital.</a:t>
            </a:r>
          </a:p>
          <a:p>
            <a:pPr marL="355600" marR="6985" indent="-342900" algn="just">
              <a:lnSpc>
                <a:spcPct val="100000"/>
              </a:lnSpc>
              <a:spcBef>
                <a:spcPts val="95"/>
              </a:spcBef>
              <a:buFont typeface="Arial" charset="0"/>
              <a:buChar char="•"/>
            </a:pPr>
            <a:r>
              <a:rPr lang="en-US" sz="2200" dirty="0">
                <a:latin typeface="Arial"/>
                <a:cs typeface="Arial"/>
              </a:rPr>
              <a:t>It contains the history of the patient collected in a place.</a:t>
            </a:r>
          </a:p>
          <a:p>
            <a:pPr marL="355600" marR="6985" indent="-342900" algn="just">
              <a:lnSpc>
                <a:spcPct val="100000"/>
              </a:lnSpc>
              <a:spcBef>
                <a:spcPts val="95"/>
              </a:spcBef>
              <a:buFont typeface="Arial" charset="0"/>
              <a:buChar char="•"/>
            </a:pPr>
            <a:endParaRPr sz="2200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3260693"/>
            <a:ext cx="37337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USE OF MEDICAL</a:t>
            </a:r>
            <a:r>
              <a:rPr lang="en-US" b="1" spc="-85" dirty="0"/>
              <a:t> </a:t>
            </a:r>
            <a:r>
              <a:rPr lang="en-US" b="1" dirty="0"/>
              <a:t>RECORDS</a:t>
            </a:r>
          </a:p>
        </p:txBody>
      </p:sp>
      <p:sp>
        <p:nvSpPr>
          <p:cNvPr id="5" name="object 3"/>
          <p:cNvSpPr txBox="1"/>
          <p:nvPr/>
        </p:nvSpPr>
        <p:spPr>
          <a:xfrm>
            <a:off x="304800" y="3948746"/>
            <a:ext cx="5274945" cy="6369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05"/>
              </a:spcBef>
              <a:buChar char="•"/>
              <a:tabLst>
                <a:tab pos="353695" algn="l"/>
                <a:tab pos="354330" algn="l"/>
              </a:tabLst>
            </a:pPr>
            <a:r>
              <a:rPr sz="2000" dirty="0">
                <a:solidFill>
                  <a:srgbClr val="4D4D4D"/>
                </a:solidFill>
                <a:latin typeface="Arial"/>
                <a:cs typeface="Arial"/>
              </a:rPr>
              <a:t>To </a:t>
            </a:r>
            <a:r>
              <a:rPr sz="2000" spc="-5" dirty="0">
                <a:solidFill>
                  <a:srgbClr val="4D4D4D"/>
                </a:solidFill>
                <a:latin typeface="Arial"/>
                <a:cs typeface="Arial"/>
              </a:rPr>
              <a:t>document </a:t>
            </a:r>
            <a:r>
              <a:rPr sz="2000" dirty="0">
                <a:solidFill>
                  <a:srgbClr val="4D4D4D"/>
                </a:solidFill>
                <a:latin typeface="Arial"/>
                <a:cs typeface="Arial"/>
              </a:rPr>
              <a:t>the </a:t>
            </a:r>
            <a:r>
              <a:rPr sz="2000" spc="-5" dirty="0">
                <a:solidFill>
                  <a:srgbClr val="4D4D4D"/>
                </a:solidFill>
                <a:latin typeface="Arial"/>
                <a:cs typeface="Arial"/>
              </a:rPr>
              <a:t>course of patient’s</a:t>
            </a:r>
            <a:r>
              <a:rPr sz="2000" spc="155" dirty="0">
                <a:solidFill>
                  <a:srgbClr val="4D4D4D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D4D4D"/>
                </a:solidFill>
                <a:latin typeface="Arial"/>
                <a:cs typeface="Arial"/>
              </a:rPr>
              <a:t>illness</a:t>
            </a:r>
            <a:endParaRPr sz="2000" dirty="0">
              <a:latin typeface="Arial"/>
              <a:cs typeface="Arial"/>
            </a:endParaRPr>
          </a:p>
          <a:p>
            <a:pPr marL="353695">
              <a:lnSpc>
                <a:spcPct val="100000"/>
              </a:lnSpc>
              <a:spcBef>
                <a:spcPts val="5"/>
              </a:spcBef>
            </a:pPr>
            <a:r>
              <a:rPr sz="2000" dirty="0">
                <a:solidFill>
                  <a:srgbClr val="4D4D4D"/>
                </a:solidFill>
                <a:latin typeface="Arial"/>
                <a:cs typeface="Arial"/>
              </a:rPr>
              <a:t>&amp;</a:t>
            </a:r>
            <a:r>
              <a:rPr sz="2000" spc="-15" dirty="0">
                <a:solidFill>
                  <a:srgbClr val="4D4D4D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4D4D4D"/>
                </a:solidFill>
                <a:latin typeface="Arial"/>
                <a:cs typeface="Arial"/>
              </a:rPr>
              <a:t>treatment.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6" name="object 4"/>
          <p:cNvSpPr txBox="1"/>
          <p:nvPr/>
        </p:nvSpPr>
        <p:spPr>
          <a:xfrm>
            <a:off x="304800" y="4619992"/>
            <a:ext cx="427482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05"/>
              </a:spcBef>
              <a:buChar char="•"/>
              <a:tabLst>
                <a:tab pos="353695" algn="l"/>
                <a:tab pos="354330" algn="l"/>
                <a:tab pos="2088514" algn="l"/>
                <a:tab pos="3216275" algn="l"/>
              </a:tabLst>
            </a:pPr>
            <a:r>
              <a:rPr sz="2000" spc="-5" dirty="0">
                <a:solidFill>
                  <a:srgbClr val="4D4D4D"/>
                </a:solidFill>
                <a:latin typeface="Arial"/>
                <a:cs typeface="Arial"/>
              </a:rPr>
              <a:t>Communicate	</a:t>
            </a:r>
            <a:r>
              <a:rPr sz="2000" dirty="0">
                <a:solidFill>
                  <a:srgbClr val="4D4D4D"/>
                </a:solidFill>
                <a:latin typeface="Arial"/>
                <a:cs typeface="Arial"/>
              </a:rPr>
              <a:t>between	</a:t>
            </a:r>
            <a:r>
              <a:rPr sz="2000" spc="-5" dirty="0">
                <a:solidFill>
                  <a:srgbClr val="4D4D4D"/>
                </a:solidFill>
                <a:latin typeface="Arial"/>
                <a:cs typeface="Arial"/>
              </a:rPr>
              <a:t>attending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object 5"/>
          <p:cNvSpPr txBox="1"/>
          <p:nvPr/>
        </p:nvSpPr>
        <p:spPr>
          <a:xfrm>
            <a:off x="4722013" y="4619992"/>
            <a:ext cx="85725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4D4D4D"/>
                </a:solidFill>
                <a:latin typeface="Arial"/>
                <a:cs typeface="Arial"/>
              </a:rPr>
              <a:t>d</a:t>
            </a:r>
            <a:r>
              <a:rPr sz="2000" spc="-10" dirty="0">
                <a:solidFill>
                  <a:srgbClr val="4D4D4D"/>
                </a:solidFill>
                <a:latin typeface="Arial"/>
                <a:cs typeface="Arial"/>
              </a:rPr>
              <a:t>o</a:t>
            </a:r>
            <a:r>
              <a:rPr sz="2000" dirty="0">
                <a:solidFill>
                  <a:srgbClr val="4D4D4D"/>
                </a:solidFill>
                <a:latin typeface="Arial"/>
                <a:cs typeface="Arial"/>
              </a:rPr>
              <a:t>ct</a:t>
            </a:r>
            <a:r>
              <a:rPr sz="2000" spc="-15" dirty="0">
                <a:solidFill>
                  <a:srgbClr val="4D4D4D"/>
                </a:solidFill>
                <a:latin typeface="Arial"/>
                <a:cs typeface="Arial"/>
              </a:rPr>
              <a:t>o</a:t>
            </a:r>
            <a:r>
              <a:rPr sz="2000" spc="-10" dirty="0">
                <a:solidFill>
                  <a:srgbClr val="4D4D4D"/>
                </a:solidFill>
                <a:latin typeface="Arial"/>
                <a:cs typeface="Arial"/>
              </a:rPr>
              <a:t>r</a:t>
            </a:r>
            <a:r>
              <a:rPr sz="2000" dirty="0">
                <a:solidFill>
                  <a:srgbClr val="4D4D4D"/>
                </a:solidFill>
                <a:latin typeface="Arial"/>
                <a:cs typeface="Arial"/>
              </a:rPr>
              <a:t>s</a:t>
            </a:r>
            <a:endParaRPr sz="2000">
              <a:latin typeface="Arial"/>
              <a:cs typeface="Arial"/>
            </a:endParaRPr>
          </a:p>
        </p:txBody>
      </p:sp>
      <p:sp>
        <p:nvSpPr>
          <p:cNvPr id="8" name="object 6"/>
          <p:cNvSpPr txBox="1">
            <a:spLocks noGrp="1"/>
          </p:cNvSpPr>
          <p:nvPr>
            <p:ph type="body" idx="1"/>
          </p:nvPr>
        </p:nvSpPr>
        <p:spPr>
          <a:xfrm>
            <a:off x="304800" y="4924792"/>
            <a:ext cx="5272405" cy="140358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3695" marR="5080">
              <a:lnSpc>
                <a:spcPct val="100000"/>
              </a:lnSpc>
              <a:spcBef>
                <a:spcPts val="105"/>
              </a:spcBef>
              <a:tabLst>
                <a:tab pos="1102360" algn="l"/>
                <a:tab pos="2001520" algn="l"/>
                <a:tab pos="3018155" algn="l"/>
                <a:tab pos="3891279" algn="l"/>
              </a:tabLst>
            </a:pPr>
            <a:r>
              <a:rPr dirty="0"/>
              <a:t>and	o</a:t>
            </a:r>
            <a:r>
              <a:rPr spc="-20" dirty="0"/>
              <a:t>t</a:t>
            </a:r>
            <a:r>
              <a:rPr dirty="0"/>
              <a:t>h</a:t>
            </a:r>
            <a:r>
              <a:rPr spc="-10" dirty="0"/>
              <a:t>e</a:t>
            </a:r>
            <a:r>
              <a:rPr dirty="0"/>
              <a:t>r	health	</a:t>
            </a:r>
            <a:r>
              <a:rPr spc="-10" dirty="0"/>
              <a:t>C</a:t>
            </a:r>
            <a:r>
              <a:rPr dirty="0"/>
              <a:t>are	</a:t>
            </a:r>
            <a:r>
              <a:rPr spc="-15" dirty="0"/>
              <a:t>p</a:t>
            </a:r>
            <a:r>
              <a:rPr dirty="0"/>
              <a:t>rof</a:t>
            </a:r>
            <a:r>
              <a:rPr spc="-20" dirty="0"/>
              <a:t>e</a:t>
            </a:r>
            <a:r>
              <a:rPr dirty="0"/>
              <a:t>s</a:t>
            </a:r>
            <a:r>
              <a:rPr spc="-15" dirty="0"/>
              <a:t>s</a:t>
            </a:r>
            <a:r>
              <a:rPr dirty="0"/>
              <a:t>ional  providing care </a:t>
            </a:r>
            <a:r>
              <a:rPr spc="-5" dirty="0"/>
              <a:t>to </a:t>
            </a:r>
            <a:r>
              <a:rPr dirty="0"/>
              <a:t>the</a:t>
            </a:r>
            <a:r>
              <a:rPr spc="-70" dirty="0"/>
              <a:t> </a:t>
            </a:r>
            <a:r>
              <a:rPr dirty="0"/>
              <a:t>patient</a:t>
            </a:r>
          </a:p>
          <a:p>
            <a:pPr marL="353695" indent="-340995">
              <a:lnSpc>
                <a:spcPct val="100000"/>
              </a:lnSpc>
              <a:spcBef>
                <a:spcPts val="520"/>
              </a:spcBef>
              <a:buChar char="•"/>
              <a:tabLst>
                <a:tab pos="353695" algn="l"/>
                <a:tab pos="354330" algn="l"/>
              </a:tabLst>
            </a:pPr>
            <a:r>
              <a:rPr dirty="0"/>
              <a:t>Collection of health</a:t>
            </a:r>
            <a:r>
              <a:rPr spc="-45" dirty="0"/>
              <a:t> </a:t>
            </a:r>
            <a:r>
              <a:rPr dirty="0"/>
              <a:t>Statistics</a:t>
            </a:r>
            <a:r>
              <a:rPr sz="2200" dirty="0"/>
              <a:t>.</a:t>
            </a:r>
          </a:p>
          <a:p>
            <a:pPr marL="353695" indent="-340995">
              <a:lnSpc>
                <a:spcPct val="100000"/>
              </a:lnSpc>
              <a:spcBef>
                <a:spcPts val="480"/>
              </a:spcBef>
              <a:buChar char="•"/>
              <a:tabLst>
                <a:tab pos="353695" algn="l"/>
                <a:tab pos="354330" algn="l"/>
              </a:tabLst>
            </a:pPr>
            <a:r>
              <a:rPr dirty="0"/>
              <a:t>Insurances</a:t>
            </a:r>
            <a:r>
              <a:rPr spc="-50" dirty="0"/>
              <a:t> </a:t>
            </a:r>
            <a:r>
              <a:rPr dirty="0"/>
              <a:t>Cases</a:t>
            </a:r>
          </a:p>
        </p:txBody>
      </p:sp>
      <p:sp>
        <p:nvSpPr>
          <p:cNvPr id="10" name="object 7"/>
          <p:cNvSpPr/>
          <p:nvPr/>
        </p:nvSpPr>
        <p:spPr>
          <a:xfrm>
            <a:off x="6019800" y="4423381"/>
            <a:ext cx="2496312" cy="1905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406892" cy="369332"/>
          </a:xfrm>
        </p:spPr>
        <p:txBody>
          <a:bodyPr/>
          <a:lstStyle/>
          <a:p>
            <a:pPr algn="r"/>
            <a:r>
              <a:rPr lang="en-US" dirty="0"/>
              <a:t>PROBLEM  STATEMENT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294" y="2057400"/>
            <a:ext cx="7924800" cy="2769989"/>
          </a:xfrm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spc="-5" dirty="0"/>
              <a:t>Maintaining a manual record of data for every person is a hassle. If it is lost then the loss is irrecoverable.</a:t>
            </a:r>
          </a:p>
          <a:p>
            <a:pPr marL="342900" indent="-342900">
              <a:buFont typeface="Arial" charset="0"/>
              <a:buChar char="•"/>
            </a:pPr>
            <a:endParaRPr lang="en-US" spc="-5" dirty="0"/>
          </a:p>
          <a:p>
            <a:pPr marL="342900" indent="-342900">
              <a:buFont typeface="Arial" charset="0"/>
              <a:buChar char="•"/>
            </a:pPr>
            <a:r>
              <a:rPr lang="en-US" spc="-5" dirty="0"/>
              <a:t>Medical reports in bits and pieces might not be very useful.</a:t>
            </a:r>
          </a:p>
          <a:p>
            <a:pPr marL="342900" indent="-342900">
              <a:buFont typeface="Arial" charset="0"/>
              <a:buChar char="•"/>
            </a:pPr>
            <a:endParaRPr lang="en-US" spc="-5" dirty="0"/>
          </a:p>
          <a:p>
            <a:pPr marL="342900" indent="-342900">
              <a:buFont typeface="Arial" charset="0"/>
              <a:buChar char="•"/>
            </a:pPr>
            <a:r>
              <a:rPr lang="en-US" spc="-5" dirty="0"/>
              <a:t>Some private hospitals maintain a record only for their patients</a:t>
            </a:r>
            <a:r>
              <a:rPr lang="en-US" dirty="0"/>
              <a:t> and are only used for reference when the same patient visits again. 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Duplication of same data</a:t>
            </a:r>
          </a:p>
        </p:txBody>
      </p:sp>
    </p:spTree>
    <p:extLst>
      <p:ext uri="{BB962C8B-B14F-4D97-AF65-F5344CB8AC3E}">
        <p14:creationId xmlns:p14="http://schemas.microsoft.com/office/powerpoint/2010/main" val="1434372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46604" y="4648200"/>
            <a:ext cx="2330196" cy="1905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78327" y="2275059"/>
            <a:ext cx="5236845" cy="136768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just"/>
            <a:r>
              <a:rPr lang="en-US" sz="2200" spc="-5" dirty="0">
                <a:solidFill>
                  <a:srgbClr val="4D4D4D"/>
                </a:solidFill>
                <a:latin typeface="Arial"/>
                <a:cs typeface="Arial"/>
              </a:rPr>
              <a:t>A unique ID is given to a person and with this ID the medical history of the person can be accessed across all the digitalized hospitals, pharmaceuticals </a:t>
            </a:r>
            <a:r>
              <a:rPr lang="en-US" sz="2200" spc="-5">
                <a:solidFill>
                  <a:srgbClr val="4D4D4D"/>
                </a:solidFill>
                <a:latin typeface="Arial"/>
                <a:cs typeface="Arial"/>
              </a:rPr>
              <a:t>and banks</a:t>
            </a:r>
            <a:endParaRPr lang="en-IN" sz="2200" spc="-5" dirty="0">
              <a:solidFill>
                <a:srgbClr val="4D4D4D"/>
              </a:solidFill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791200" y="1524000"/>
            <a:ext cx="2895600" cy="27432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934200" y="505586"/>
            <a:ext cx="6260844" cy="369332"/>
          </a:xfrm>
        </p:spPr>
        <p:txBody>
          <a:bodyPr/>
          <a:lstStyle/>
          <a:p>
            <a:r>
              <a:rPr lang="en-IN" dirty="0"/>
              <a:t>APPROACH</a:t>
            </a:r>
          </a:p>
        </p:txBody>
      </p:sp>
      <p:sp>
        <p:nvSpPr>
          <p:cNvPr id="9" name="object 7"/>
          <p:cNvSpPr/>
          <p:nvPr/>
        </p:nvSpPr>
        <p:spPr>
          <a:xfrm>
            <a:off x="5410200" y="4876800"/>
            <a:ext cx="3505200" cy="1285875"/>
          </a:xfrm>
          <a:custGeom>
            <a:avLst/>
            <a:gdLst/>
            <a:ahLst/>
            <a:cxnLst/>
            <a:rect l="l" t="t" r="r" b="b"/>
            <a:pathLst>
              <a:path w="3505200" h="1285875">
                <a:moveTo>
                  <a:pt x="3505199" y="0"/>
                </a:moveTo>
                <a:lnTo>
                  <a:pt x="3498467" y="33379"/>
                </a:lnTo>
                <a:lnTo>
                  <a:pt x="3480101" y="60626"/>
                </a:lnTo>
                <a:lnTo>
                  <a:pt x="3452854" y="78992"/>
                </a:lnTo>
                <a:lnTo>
                  <a:pt x="3419474" y="85725"/>
                </a:lnTo>
                <a:lnTo>
                  <a:pt x="85725" y="85725"/>
                </a:lnTo>
                <a:lnTo>
                  <a:pt x="52345" y="92457"/>
                </a:lnTo>
                <a:lnTo>
                  <a:pt x="25098" y="110823"/>
                </a:lnTo>
                <a:lnTo>
                  <a:pt x="6732" y="138070"/>
                </a:lnTo>
                <a:lnTo>
                  <a:pt x="0" y="171450"/>
                </a:lnTo>
                <a:lnTo>
                  <a:pt x="0" y="1200150"/>
                </a:lnTo>
                <a:lnTo>
                  <a:pt x="6732" y="1233518"/>
                </a:lnTo>
                <a:lnTo>
                  <a:pt x="25098" y="1260767"/>
                </a:lnTo>
                <a:lnTo>
                  <a:pt x="52345" y="1279138"/>
                </a:lnTo>
                <a:lnTo>
                  <a:pt x="85725" y="1285875"/>
                </a:lnTo>
                <a:lnTo>
                  <a:pt x="119104" y="1279138"/>
                </a:lnTo>
                <a:lnTo>
                  <a:pt x="146351" y="1260767"/>
                </a:lnTo>
                <a:lnTo>
                  <a:pt x="164717" y="1233518"/>
                </a:lnTo>
                <a:lnTo>
                  <a:pt x="171450" y="1200150"/>
                </a:lnTo>
                <a:lnTo>
                  <a:pt x="171450" y="1114425"/>
                </a:lnTo>
                <a:lnTo>
                  <a:pt x="3419474" y="1114425"/>
                </a:lnTo>
                <a:lnTo>
                  <a:pt x="3452854" y="1107688"/>
                </a:lnTo>
                <a:lnTo>
                  <a:pt x="3480101" y="1089317"/>
                </a:lnTo>
                <a:lnTo>
                  <a:pt x="3498467" y="1062068"/>
                </a:lnTo>
                <a:lnTo>
                  <a:pt x="3505199" y="1028700"/>
                </a:lnTo>
                <a:lnTo>
                  <a:pt x="3505199" y="257175"/>
                </a:lnTo>
                <a:lnTo>
                  <a:pt x="85725" y="257175"/>
                </a:lnTo>
                <a:lnTo>
                  <a:pt x="85725" y="171450"/>
                </a:lnTo>
                <a:lnTo>
                  <a:pt x="89090" y="154777"/>
                </a:lnTo>
                <a:lnTo>
                  <a:pt x="98266" y="141128"/>
                </a:lnTo>
                <a:lnTo>
                  <a:pt x="111871" y="131909"/>
                </a:lnTo>
                <a:lnTo>
                  <a:pt x="128524" y="128524"/>
                </a:lnTo>
                <a:lnTo>
                  <a:pt x="3505199" y="128524"/>
                </a:lnTo>
                <a:lnTo>
                  <a:pt x="3505199" y="0"/>
                </a:lnTo>
                <a:close/>
              </a:path>
              <a:path w="3505200" h="1285875">
                <a:moveTo>
                  <a:pt x="3505199" y="128524"/>
                </a:moveTo>
                <a:lnTo>
                  <a:pt x="128524" y="128524"/>
                </a:lnTo>
                <a:lnTo>
                  <a:pt x="145250" y="131909"/>
                </a:lnTo>
                <a:lnTo>
                  <a:pt x="158892" y="141128"/>
                </a:lnTo>
                <a:lnTo>
                  <a:pt x="168082" y="154777"/>
                </a:lnTo>
                <a:lnTo>
                  <a:pt x="171450" y="171450"/>
                </a:lnTo>
                <a:lnTo>
                  <a:pt x="164717" y="204829"/>
                </a:lnTo>
                <a:lnTo>
                  <a:pt x="146351" y="232076"/>
                </a:lnTo>
                <a:lnTo>
                  <a:pt x="119104" y="250442"/>
                </a:lnTo>
                <a:lnTo>
                  <a:pt x="85725" y="257175"/>
                </a:lnTo>
                <a:lnTo>
                  <a:pt x="3505199" y="257175"/>
                </a:lnTo>
                <a:lnTo>
                  <a:pt x="3505199" y="128524"/>
                </a:lnTo>
                <a:close/>
              </a:path>
              <a:path w="3505200" h="1285875">
                <a:moveTo>
                  <a:pt x="3333749" y="0"/>
                </a:moveTo>
                <a:lnTo>
                  <a:pt x="3333749" y="85725"/>
                </a:lnTo>
                <a:lnTo>
                  <a:pt x="3419474" y="85725"/>
                </a:lnTo>
                <a:lnTo>
                  <a:pt x="3419474" y="42925"/>
                </a:lnTo>
                <a:lnTo>
                  <a:pt x="3376548" y="42925"/>
                </a:lnTo>
                <a:lnTo>
                  <a:pt x="3359896" y="39540"/>
                </a:lnTo>
                <a:lnTo>
                  <a:pt x="3346291" y="30321"/>
                </a:lnTo>
                <a:lnTo>
                  <a:pt x="3337115" y="16672"/>
                </a:lnTo>
                <a:lnTo>
                  <a:pt x="3333749" y="0"/>
                </a:lnTo>
                <a:close/>
              </a:path>
              <a:path w="3505200" h="1285875">
                <a:moveTo>
                  <a:pt x="3419474" y="0"/>
                </a:moveTo>
                <a:lnTo>
                  <a:pt x="3416107" y="16672"/>
                </a:lnTo>
                <a:lnTo>
                  <a:pt x="3406917" y="30321"/>
                </a:lnTo>
                <a:lnTo>
                  <a:pt x="3393275" y="39540"/>
                </a:lnTo>
                <a:lnTo>
                  <a:pt x="3376548" y="42925"/>
                </a:lnTo>
                <a:lnTo>
                  <a:pt x="3419474" y="42925"/>
                </a:lnTo>
                <a:lnTo>
                  <a:pt x="3419474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9"/>
          <p:cNvSpPr/>
          <p:nvPr/>
        </p:nvSpPr>
        <p:spPr>
          <a:xfrm>
            <a:off x="5410200" y="4800600"/>
            <a:ext cx="3505200" cy="1371600"/>
          </a:xfrm>
          <a:custGeom>
            <a:avLst/>
            <a:gdLst/>
            <a:ahLst/>
            <a:cxnLst/>
            <a:rect l="l" t="t" r="r" b="b"/>
            <a:pathLst>
              <a:path w="3505200" h="1371600">
                <a:moveTo>
                  <a:pt x="0" y="257175"/>
                </a:moveTo>
                <a:lnTo>
                  <a:pt x="6732" y="223795"/>
                </a:lnTo>
                <a:lnTo>
                  <a:pt x="25098" y="196548"/>
                </a:lnTo>
                <a:lnTo>
                  <a:pt x="52345" y="178182"/>
                </a:lnTo>
                <a:lnTo>
                  <a:pt x="85725" y="171450"/>
                </a:lnTo>
                <a:lnTo>
                  <a:pt x="3333749" y="171450"/>
                </a:lnTo>
                <a:lnTo>
                  <a:pt x="3333749" y="85725"/>
                </a:lnTo>
                <a:lnTo>
                  <a:pt x="3340482" y="52345"/>
                </a:lnTo>
                <a:lnTo>
                  <a:pt x="3358848" y="25098"/>
                </a:lnTo>
                <a:lnTo>
                  <a:pt x="3386095" y="6732"/>
                </a:lnTo>
                <a:lnTo>
                  <a:pt x="3419474" y="0"/>
                </a:lnTo>
                <a:lnTo>
                  <a:pt x="3452854" y="6732"/>
                </a:lnTo>
                <a:lnTo>
                  <a:pt x="3480101" y="25098"/>
                </a:lnTo>
                <a:lnTo>
                  <a:pt x="3498467" y="52345"/>
                </a:lnTo>
                <a:lnTo>
                  <a:pt x="3505199" y="85725"/>
                </a:lnTo>
                <a:lnTo>
                  <a:pt x="3505199" y="1114425"/>
                </a:lnTo>
                <a:lnTo>
                  <a:pt x="3498467" y="1147793"/>
                </a:lnTo>
                <a:lnTo>
                  <a:pt x="3480101" y="1175042"/>
                </a:lnTo>
                <a:lnTo>
                  <a:pt x="3452854" y="1193413"/>
                </a:lnTo>
                <a:lnTo>
                  <a:pt x="3419474" y="1200150"/>
                </a:lnTo>
                <a:lnTo>
                  <a:pt x="171450" y="1200150"/>
                </a:lnTo>
                <a:lnTo>
                  <a:pt x="171450" y="1285875"/>
                </a:lnTo>
                <a:lnTo>
                  <a:pt x="164717" y="1319243"/>
                </a:lnTo>
                <a:lnTo>
                  <a:pt x="146351" y="1346492"/>
                </a:lnTo>
                <a:lnTo>
                  <a:pt x="119104" y="1364863"/>
                </a:lnTo>
                <a:lnTo>
                  <a:pt x="85725" y="1371600"/>
                </a:lnTo>
                <a:lnTo>
                  <a:pt x="52345" y="1364863"/>
                </a:lnTo>
                <a:lnTo>
                  <a:pt x="25098" y="1346492"/>
                </a:lnTo>
                <a:lnTo>
                  <a:pt x="6732" y="1319243"/>
                </a:lnTo>
                <a:lnTo>
                  <a:pt x="0" y="1285875"/>
                </a:lnTo>
                <a:lnTo>
                  <a:pt x="0" y="257175"/>
                </a:lnTo>
                <a:close/>
              </a:path>
            </a:pathLst>
          </a:custGeom>
          <a:ln w="25908">
            <a:solidFill>
              <a:srgbClr val="00946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398008" y="5002657"/>
            <a:ext cx="197357" cy="15455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582411" y="5058536"/>
            <a:ext cx="0" cy="942975"/>
          </a:xfrm>
          <a:custGeom>
            <a:avLst/>
            <a:gdLst/>
            <a:ahLst/>
            <a:cxnLst/>
            <a:rect l="l" t="t" r="r" b="b"/>
            <a:pathLst>
              <a:path h="942975">
                <a:moveTo>
                  <a:pt x="0" y="0"/>
                </a:moveTo>
                <a:lnTo>
                  <a:pt x="0" y="942975"/>
                </a:lnTo>
              </a:path>
            </a:pathLst>
          </a:custGeom>
          <a:ln w="25908">
            <a:solidFill>
              <a:srgbClr val="00946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8"/>
          <p:cNvSpPr/>
          <p:nvPr/>
        </p:nvSpPr>
        <p:spPr>
          <a:xfrm>
            <a:off x="5496686" y="4801361"/>
            <a:ext cx="3419475" cy="342900"/>
          </a:xfrm>
          <a:custGeom>
            <a:avLst/>
            <a:gdLst/>
            <a:ahLst/>
            <a:cxnLst/>
            <a:rect l="l" t="t" r="r" b="b"/>
            <a:pathLst>
              <a:path w="3419475" h="342900">
                <a:moveTo>
                  <a:pt x="42799" y="214249"/>
                </a:moveTo>
                <a:lnTo>
                  <a:pt x="26146" y="217634"/>
                </a:lnTo>
                <a:lnTo>
                  <a:pt x="12541" y="226853"/>
                </a:lnTo>
                <a:lnTo>
                  <a:pt x="3365" y="240502"/>
                </a:lnTo>
                <a:lnTo>
                  <a:pt x="0" y="257175"/>
                </a:lnTo>
                <a:lnTo>
                  <a:pt x="0" y="342900"/>
                </a:lnTo>
                <a:lnTo>
                  <a:pt x="33379" y="336167"/>
                </a:lnTo>
                <a:lnTo>
                  <a:pt x="60626" y="317801"/>
                </a:lnTo>
                <a:lnTo>
                  <a:pt x="78992" y="290554"/>
                </a:lnTo>
                <a:lnTo>
                  <a:pt x="85725" y="257175"/>
                </a:lnTo>
                <a:lnTo>
                  <a:pt x="82357" y="240502"/>
                </a:lnTo>
                <a:lnTo>
                  <a:pt x="73167" y="226853"/>
                </a:lnTo>
                <a:lnTo>
                  <a:pt x="59525" y="217634"/>
                </a:lnTo>
                <a:lnTo>
                  <a:pt x="42799" y="214249"/>
                </a:lnTo>
                <a:close/>
              </a:path>
              <a:path w="3419475" h="342900">
                <a:moveTo>
                  <a:pt x="3419474" y="85725"/>
                </a:moveTo>
                <a:lnTo>
                  <a:pt x="3333749" y="85725"/>
                </a:lnTo>
                <a:lnTo>
                  <a:pt x="3333749" y="171450"/>
                </a:lnTo>
                <a:lnTo>
                  <a:pt x="3367129" y="164717"/>
                </a:lnTo>
                <a:lnTo>
                  <a:pt x="3394376" y="146351"/>
                </a:lnTo>
                <a:lnTo>
                  <a:pt x="3412742" y="119104"/>
                </a:lnTo>
                <a:lnTo>
                  <a:pt x="3419474" y="85725"/>
                </a:lnTo>
                <a:close/>
              </a:path>
              <a:path w="3419475" h="342900">
                <a:moveTo>
                  <a:pt x="3333749" y="0"/>
                </a:moveTo>
                <a:lnTo>
                  <a:pt x="3300370" y="6732"/>
                </a:lnTo>
                <a:lnTo>
                  <a:pt x="3273123" y="25098"/>
                </a:lnTo>
                <a:lnTo>
                  <a:pt x="3254757" y="52345"/>
                </a:lnTo>
                <a:lnTo>
                  <a:pt x="3248024" y="85725"/>
                </a:lnTo>
                <a:lnTo>
                  <a:pt x="3251392" y="102397"/>
                </a:lnTo>
                <a:lnTo>
                  <a:pt x="3260582" y="116046"/>
                </a:lnTo>
                <a:lnTo>
                  <a:pt x="3274224" y="125265"/>
                </a:lnTo>
                <a:lnTo>
                  <a:pt x="3290951" y="128650"/>
                </a:lnTo>
                <a:lnTo>
                  <a:pt x="3307603" y="125265"/>
                </a:lnTo>
                <a:lnTo>
                  <a:pt x="3321208" y="116046"/>
                </a:lnTo>
                <a:lnTo>
                  <a:pt x="3330384" y="102397"/>
                </a:lnTo>
                <a:lnTo>
                  <a:pt x="3333749" y="85725"/>
                </a:lnTo>
                <a:lnTo>
                  <a:pt x="3419474" y="85725"/>
                </a:lnTo>
                <a:lnTo>
                  <a:pt x="3412742" y="52345"/>
                </a:lnTo>
                <a:lnTo>
                  <a:pt x="3394376" y="25098"/>
                </a:lnTo>
                <a:lnTo>
                  <a:pt x="3367129" y="6732"/>
                </a:lnTo>
                <a:lnTo>
                  <a:pt x="3333749" y="0"/>
                </a:lnTo>
                <a:close/>
              </a:path>
            </a:pathLst>
          </a:custGeom>
          <a:solidFill>
            <a:srgbClr val="00A37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0"/>
          <p:cNvSpPr/>
          <p:nvPr/>
        </p:nvSpPr>
        <p:spPr>
          <a:xfrm>
            <a:off x="8731757" y="4874133"/>
            <a:ext cx="197357" cy="11163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3"/>
          <p:cNvSpPr txBox="1"/>
          <p:nvPr/>
        </p:nvSpPr>
        <p:spPr>
          <a:xfrm>
            <a:off x="5607557" y="5056708"/>
            <a:ext cx="3044445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00000"/>
              </a:lnSpc>
              <a:spcBef>
                <a:spcPts val="100"/>
              </a:spcBef>
            </a:pPr>
            <a:r>
              <a:rPr lang="en-IN" sz="1800" dirty="0">
                <a:solidFill>
                  <a:srgbClr val="FF0000"/>
                </a:solidFill>
                <a:latin typeface="Arial"/>
                <a:cs typeface="Arial"/>
              </a:rPr>
              <a:t>Unique ID for the person is randomly generated and it identifies the person uniquely.</a:t>
            </a:r>
            <a:endParaRPr sz="18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553" y="589279"/>
            <a:ext cx="8406892" cy="369332"/>
          </a:xfrm>
        </p:spPr>
        <p:txBody>
          <a:bodyPr/>
          <a:lstStyle/>
          <a:p>
            <a:pPr algn="r"/>
            <a:r>
              <a:rPr lang="en-US" dirty="0"/>
              <a:t>	OBJECT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48" y="1699686"/>
            <a:ext cx="7658101" cy="458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398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57600" y="458672"/>
            <a:ext cx="510692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r">
              <a:lnSpc>
                <a:spcPct val="100000"/>
              </a:lnSpc>
              <a:spcBef>
                <a:spcPts val="100"/>
              </a:spcBef>
            </a:pPr>
            <a:r>
              <a:rPr lang="en-IN" spc="-5" dirty="0"/>
              <a:t>USE CASE INCLUDED</a:t>
            </a:r>
            <a:endParaRPr spc="-5" dirty="0"/>
          </a:p>
        </p:txBody>
      </p:sp>
      <p:sp>
        <p:nvSpPr>
          <p:cNvPr id="19" name="object 4"/>
          <p:cNvSpPr txBox="1"/>
          <p:nvPr/>
        </p:nvSpPr>
        <p:spPr>
          <a:xfrm>
            <a:off x="228600" y="1747828"/>
            <a:ext cx="8610600" cy="543033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en-IN" sz="2200" spc="-5" dirty="0">
                <a:solidFill>
                  <a:srgbClr val="4D4D4D"/>
                </a:solidFill>
                <a:latin typeface="Arial"/>
                <a:cs typeface="Arial"/>
              </a:rPr>
              <a:t> Storing basic medical records of the patient which includes vaccine, organ, blood test, prescription </a:t>
            </a:r>
            <a:r>
              <a:rPr lang="en-IN" sz="2200" spc="-5" dirty="0" err="1">
                <a:solidFill>
                  <a:srgbClr val="4D4D4D"/>
                </a:solidFill>
                <a:latin typeface="Arial"/>
                <a:cs typeface="Arial"/>
              </a:rPr>
              <a:t>etc</a:t>
            </a:r>
            <a:endParaRPr lang="en-IN" sz="2200" spc="-5" dirty="0">
              <a:solidFill>
                <a:srgbClr val="4D4D4D"/>
              </a:solidFill>
              <a:latin typeface="Arial"/>
              <a:cs typeface="Arial"/>
            </a:endParaRPr>
          </a:p>
          <a:p>
            <a:pPr algn="just">
              <a:buFont typeface="Wingdings" pitchFamily="2" charset="2"/>
              <a:buChar char="Ø"/>
            </a:pPr>
            <a:endParaRPr lang="en-IN" sz="2200" spc="-5" dirty="0">
              <a:solidFill>
                <a:srgbClr val="4D4D4D"/>
              </a:solidFill>
              <a:latin typeface="Arial"/>
              <a:cs typeface="Arial"/>
            </a:endParaRPr>
          </a:p>
          <a:p>
            <a:pPr algn="just">
              <a:buFont typeface="Wingdings" pitchFamily="2" charset="2"/>
              <a:buChar char="Ø"/>
            </a:pPr>
            <a:r>
              <a:rPr lang="en-IN" sz="2200" spc="-5" dirty="0">
                <a:solidFill>
                  <a:srgbClr val="4D4D4D"/>
                </a:solidFill>
                <a:latin typeface="Arial"/>
                <a:cs typeface="Arial"/>
              </a:rPr>
              <a:t> Sending location details to contact numbers registered in case of emergency</a:t>
            </a:r>
          </a:p>
          <a:p>
            <a:pPr algn="just">
              <a:buFont typeface="Wingdings" pitchFamily="2" charset="2"/>
              <a:buChar char="Ø"/>
            </a:pPr>
            <a:endParaRPr lang="en-IN" sz="2200" spc="-5" dirty="0">
              <a:solidFill>
                <a:srgbClr val="4D4D4D"/>
              </a:solidFill>
              <a:latin typeface="Arial"/>
              <a:cs typeface="Arial"/>
            </a:endParaRPr>
          </a:p>
          <a:p>
            <a:pPr algn="just">
              <a:buFont typeface="Wingdings" pitchFamily="2" charset="2"/>
              <a:buChar char="Ø"/>
            </a:pPr>
            <a:r>
              <a:rPr lang="en-IN" sz="2200" spc="-5" dirty="0">
                <a:solidFill>
                  <a:srgbClr val="4D4D4D"/>
                </a:solidFill>
                <a:latin typeface="Arial"/>
                <a:cs typeface="Arial"/>
              </a:rPr>
              <a:t> Patient view to edit profile, view medical reports</a:t>
            </a:r>
          </a:p>
          <a:p>
            <a:pPr algn="just">
              <a:buFont typeface="Wingdings" pitchFamily="2" charset="2"/>
              <a:buChar char="Ø"/>
            </a:pPr>
            <a:endParaRPr lang="en-IN" sz="2200" spc="-5" dirty="0">
              <a:solidFill>
                <a:srgbClr val="4D4D4D"/>
              </a:solidFill>
              <a:latin typeface="Arial"/>
              <a:cs typeface="Arial"/>
            </a:endParaRPr>
          </a:p>
          <a:p>
            <a:pPr algn="just">
              <a:buFont typeface="Wingdings" pitchFamily="2" charset="2"/>
              <a:buChar char="Ø"/>
            </a:pPr>
            <a:r>
              <a:rPr lang="en-IN" sz="2200" spc="-5" dirty="0">
                <a:solidFill>
                  <a:srgbClr val="4D4D4D"/>
                </a:solidFill>
                <a:latin typeface="Arial"/>
                <a:cs typeface="Arial"/>
              </a:rPr>
              <a:t> Patients to view all notifications from Doctors, Blood Banks , Organ Banks.</a:t>
            </a:r>
          </a:p>
          <a:p>
            <a:pPr algn="just">
              <a:buFont typeface="Wingdings" pitchFamily="2" charset="2"/>
              <a:buChar char="Ø"/>
            </a:pPr>
            <a:endParaRPr lang="en-IN" sz="2200" spc="-5" dirty="0">
              <a:solidFill>
                <a:srgbClr val="4D4D4D"/>
              </a:solidFill>
              <a:latin typeface="Arial"/>
              <a:cs typeface="Arial"/>
            </a:endParaRPr>
          </a:p>
          <a:p>
            <a:pPr algn="just">
              <a:buFont typeface="Wingdings" pitchFamily="2" charset="2"/>
              <a:buChar char="Ø"/>
            </a:pPr>
            <a:r>
              <a:rPr lang="en-IN" sz="2200" spc="-5" dirty="0">
                <a:solidFill>
                  <a:srgbClr val="4D4D4D"/>
                </a:solidFill>
                <a:latin typeface="Arial"/>
                <a:cs typeface="Arial"/>
              </a:rPr>
              <a:t> Finding an organ for transplant</a:t>
            </a:r>
          </a:p>
          <a:p>
            <a:pPr algn="just">
              <a:buFont typeface="Wingdings" pitchFamily="2" charset="2"/>
              <a:buChar char="Ø"/>
            </a:pPr>
            <a:endParaRPr lang="en-IN" sz="2200" spc="-5" dirty="0">
              <a:solidFill>
                <a:srgbClr val="4D4D4D"/>
              </a:solidFill>
              <a:latin typeface="Arial"/>
              <a:cs typeface="Arial"/>
            </a:endParaRPr>
          </a:p>
          <a:p>
            <a:pPr algn="just">
              <a:buFont typeface="Wingdings" pitchFamily="2" charset="2"/>
              <a:buChar char="Ø"/>
            </a:pPr>
            <a:r>
              <a:rPr lang="en-IN" sz="2200" spc="-5" dirty="0">
                <a:solidFill>
                  <a:srgbClr val="4D4D4D"/>
                </a:solidFill>
                <a:latin typeface="Arial"/>
                <a:cs typeface="Arial"/>
              </a:rPr>
              <a:t> Producing Medical Insurance claim supporting documents	</a:t>
            </a:r>
          </a:p>
          <a:p>
            <a:pPr algn="just">
              <a:buFont typeface="Wingdings" pitchFamily="2" charset="2"/>
              <a:buChar char="Ø"/>
            </a:pPr>
            <a:endParaRPr lang="en-IN" sz="2200" spc="-5" dirty="0">
              <a:solidFill>
                <a:srgbClr val="4D4D4D"/>
              </a:solidFill>
              <a:latin typeface="Arial"/>
              <a:cs typeface="Arial"/>
            </a:endParaRPr>
          </a:p>
          <a:p>
            <a:pPr algn="just"/>
            <a:endParaRPr lang="en-IN" sz="2200" spc="-5" dirty="0">
              <a:solidFill>
                <a:srgbClr val="4D4D4D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F583-1FEA-4981-966F-A2E5EABD5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553" y="589279"/>
            <a:ext cx="8406892" cy="369332"/>
          </a:xfrm>
        </p:spPr>
        <p:txBody>
          <a:bodyPr/>
          <a:lstStyle/>
          <a:p>
            <a:r>
              <a:rPr lang="en-IN" spc="-5" dirty="0"/>
              <a:t>                                                          USE CASE INCLUDED</a:t>
            </a:r>
            <a:endParaRPr lang="hi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246DB-54AA-438B-887A-B6F02012F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089" y="1600200"/>
            <a:ext cx="8706511" cy="5355312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kern="1200" spc="-5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kern="1200" spc="-5" dirty="0"/>
              <a:t>Doctor seeks permission from user to access his/her medical records.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kern="1200" spc="-5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kern="1200" spc="-5" dirty="0"/>
              <a:t>Doctor fills prescription based on the patients issues.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kern="1200" spc="-5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kern="1200" spc="-5" dirty="0"/>
              <a:t>In Emergency mode, Doctor should send his location to the emergency contact via E-mail.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kern="1200" spc="-5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kern="1200" spc="-5" dirty="0"/>
              <a:t>Blood bank org sets up a campaign and sends request to patients registered in it.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kern="1200" spc="-5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kern="1200" spc="-5" dirty="0"/>
              <a:t>Adds the blood obtained from the Campaign to the Blood Bank Inventory.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hi-IN" dirty="0"/>
          </a:p>
        </p:txBody>
      </p:sp>
    </p:spTree>
    <p:extLst>
      <p:ext uri="{BB962C8B-B14F-4D97-AF65-F5344CB8AC3E}">
        <p14:creationId xmlns:p14="http://schemas.microsoft.com/office/powerpoint/2010/main" val="767818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589279"/>
            <a:ext cx="7480045" cy="369332"/>
          </a:xfrm>
        </p:spPr>
        <p:txBody>
          <a:bodyPr/>
          <a:lstStyle/>
          <a:p>
            <a:pPr algn="r"/>
            <a:r>
              <a:rPr lang="en-US" dirty="0"/>
              <a:t>SCREEN SHOTS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399" y="2362200"/>
            <a:ext cx="6400800" cy="394123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038600" y="1828800"/>
            <a:ext cx="2339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Donor Card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36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589279"/>
            <a:ext cx="7480045" cy="369332"/>
          </a:xfrm>
        </p:spPr>
        <p:txBody>
          <a:bodyPr/>
          <a:lstStyle/>
          <a:p>
            <a:pPr algn="r"/>
            <a:r>
              <a:rPr lang="en-US" dirty="0"/>
              <a:t>SCREEN SHOTS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99" y="2021347"/>
            <a:ext cx="7086601" cy="46682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38600" y="1524000"/>
            <a:ext cx="1615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Organ Lookout </a:t>
            </a:r>
          </a:p>
        </p:txBody>
      </p:sp>
    </p:spTree>
    <p:extLst>
      <p:ext uri="{BB962C8B-B14F-4D97-AF65-F5344CB8AC3E}">
        <p14:creationId xmlns:p14="http://schemas.microsoft.com/office/powerpoint/2010/main" val="1226235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791</TotalTime>
  <Words>340</Words>
  <Application>Microsoft Office PowerPoint</Application>
  <PresentationFormat>On-screen Show (4:3)</PresentationFormat>
  <Paragraphs>64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Arial Hebrew</vt:lpstr>
      <vt:lpstr>Calibri</vt:lpstr>
      <vt:lpstr>Wingdings</vt:lpstr>
      <vt:lpstr>Office Theme</vt:lpstr>
      <vt:lpstr>PowerPoint Presentation</vt:lpstr>
      <vt:lpstr>WHAT IS MEDICAL RECORD ?</vt:lpstr>
      <vt:lpstr>PROBLEM  STATEMENT</vt:lpstr>
      <vt:lpstr>APPROACH</vt:lpstr>
      <vt:lpstr> OBJECT MODEL</vt:lpstr>
      <vt:lpstr>USE CASE INCLUDED</vt:lpstr>
      <vt:lpstr>                                                          USE CASE INCLUDED</vt:lpstr>
      <vt:lpstr>SCREEN SHOTS</vt:lpstr>
      <vt:lpstr>SCREEN SHOTS</vt:lpstr>
      <vt:lpstr>SCREEN SHOTS</vt:lpstr>
      <vt:lpstr>SCREEN SHOTS</vt:lpstr>
      <vt:lpstr>      SCREEN SHOTS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RECORD  DEPARTMENT</dc:title>
  <dc:creator>Niranjanii</dc:creator>
  <cp:lastModifiedBy>Krupashankar Sundararajan</cp:lastModifiedBy>
  <cp:revision>21</cp:revision>
  <dcterms:created xsi:type="dcterms:W3CDTF">2017-12-02T13:21:56Z</dcterms:created>
  <dcterms:modified xsi:type="dcterms:W3CDTF">2017-12-03T17:20:40Z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2014-06-07T00:00:00Z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2017-12-02T00:00:00Z</vt:filetime>
  </property>
</Properties>
</file>